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84" r:id="rId3"/>
    <p:sldId id="307" r:id="rId4"/>
    <p:sldId id="308" r:id="rId5"/>
    <p:sldId id="311" r:id="rId6"/>
    <p:sldId id="287" r:id="rId7"/>
    <p:sldId id="282" r:id="rId8"/>
    <p:sldId id="279" r:id="rId9"/>
    <p:sldId id="280" r:id="rId10"/>
    <p:sldId id="291" r:id="rId11"/>
    <p:sldId id="292" r:id="rId12"/>
    <p:sldId id="312" r:id="rId13"/>
    <p:sldId id="293" r:id="rId14"/>
    <p:sldId id="294" r:id="rId15"/>
    <p:sldId id="296" r:id="rId16"/>
    <p:sldId id="300" r:id="rId17"/>
    <p:sldId id="302" r:id="rId18"/>
    <p:sldId id="303" r:id="rId19"/>
    <p:sldId id="30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FFFF"/>
    <a:srgbClr val="FFFF8B"/>
    <a:srgbClr val="FFD5FF"/>
    <a:srgbClr val="93E3FF"/>
    <a:srgbClr val="8F45C7"/>
    <a:srgbClr val="FFFFAF"/>
    <a:srgbClr val="5DFFA6"/>
    <a:srgbClr val="B7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67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D1961-CE20-419E-B25B-AB4ABF2A7B0E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CFA9D-2D5A-4B00-B203-D21CE7DF9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704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CFA9D-2D5A-4B00-B203-D21CE7DF905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63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CFA9D-2D5A-4B00-B203-D21CE7DF905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138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ABFFA6-FCB4-4AE5-B5D9-AB0B968C6A8D}" type="slidenum">
              <a:rPr lang="ru-RU" altLang="ru-RU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ru-RU" alt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850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E953B-EBEC-4A33-9F79-356E67655BE1}" type="datetimeFigureOut">
              <a:rPr lang="ru-RU"/>
              <a:pPr>
                <a:defRPr/>
              </a:pPr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3A4C4-9718-4809-B520-2ACFB2FFC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948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922FF-9E75-4179-A77E-A71DFA0A7D7E}" type="datetimeFigureOut">
              <a:rPr lang="ru-RU"/>
              <a:pPr>
                <a:defRPr/>
              </a:pPr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1314D-D58D-494B-AD55-8A306F798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03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079EB-8A13-4A41-91B7-4DA5578C0473}" type="datetimeFigureOut">
              <a:rPr lang="ru-RU"/>
              <a:pPr>
                <a:defRPr/>
              </a:pPr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63B42-B55F-470B-B89E-A20A4377C7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378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D8B9D289-9335-4321-AB71-FEB98606B897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08.10.2024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149FC4-6758-42E9-95AE-FD4AD17DCF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8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EE45CA-582F-4E15-80BF-F19E84C357CF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08.10.2024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4E2DD-908E-43D6-B107-2970955841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1164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3998FCB4-13DD-4F5C-9F51-FAABC83FCF62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08.10.2024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E3498A-1FCE-4FBC-A1C1-CD588CD6D7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537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974B63-B738-4167-93DE-C34DE5043342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08.10.2024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AAEE0C-3ED5-4C99-918A-9A044F1038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3498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8E8169-8FF7-4F59-9D2B-C88FD6E37889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08.10.2024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1F7555-0287-4C82-8403-573DCABAFA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1799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A730DA-901A-4547-80B9-6A1637DFE514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08.10.2024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55D295-53EA-46F0-AD96-6AC8804499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4724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11697-E267-40A1-B217-ADFE75079E30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08.10.2024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EA78C-110A-4242-AC38-AA04C2EAEF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0865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A7E41AA6-81D9-467D-9DCB-49D24AC0DEDA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08.10.2024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B034EE-9EC6-4AA6-9A5D-CC332309C4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7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33463-1C9E-42BF-9506-C02359F006CE}" type="datetimeFigureOut">
              <a:rPr lang="ru-RU"/>
              <a:pPr>
                <a:defRPr/>
              </a:pPr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5BBE2-C9EE-460E-BAE5-0FEEE9D81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993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EAF7A50C-F05E-4DAE-939D-D49A2D6DE147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08.10.2024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7A1435-38EE-4E0C-A41B-3D8F89857F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19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A7819-6B60-413B-B89D-0E5A9383C969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08.10.2024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11DFE-48EA-4D3E-8506-EDE3344ED6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5755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14098-D520-424D-AFFD-4DA4963BB22A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08.10.2024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E2C50-2DAB-4C2D-9BAB-0001071E9F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989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D0273-1A3E-4AB0-A749-D6D62AAE34EF}" type="datetimeFigureOut">
              <a:rPr lang="ru-RU"/>
              <a:pPr>
                <a:defRPr/>
              </a:pPr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42650-761E-495E-B5DC-54772A128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38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192A2-6E71-45D1-AC93-DF9C0BFBB2AD}" type="datetimeFigureOut">
              <a:rPr lang="ru-RU"/>
              <a:pPr>
                <a:defRPr/>
              </a:pPr>
              <a:t>08.10.2024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D067A-2134-4302-9623-656BF05E0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14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F48A4-98D6-4C38-A08C-0296711CBD65}" type="datetimeFigureOut">
              <a:rPr lang="ru-RU"/>
              <a:pPr>
                <a:defRPr/>
              </a:pPr>
              <a:t>08.10.2024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25324-127D-4FDE-B9F8-065CF0EDE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78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3A78E-8976-4B50-8C99-E78BF9CE66A3}" type="datetimeFigureOut">
              <a:rPr lang="ru-RU"/>
              <a:pPr>
                <a:defRPr/>
              </a:pPr>
              <a:t>08.10.2024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1D777-9613-4D2D-9A79-A994B72E7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029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ABEF2-C443-4A88-8BFD-055F91E21BE1}" type="datetimeFigureOut">
              <a:rPr lang="ru-RU"/>
              <a:pPr>
                <a:defRPr/>
              </a:pPr>
              <a:t>08.10.2024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A0505-39E6-4870-A666-11C4A4154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78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1AF3E-C2F1-4351-9A31-34D52C93D5C7}" type="datetimeFigureOut">
              <a:rPr lang="ru-RU"/>
              <a:pPr>
                <a:defRPr/>
              </a:pPr>
              <a:t>08.10.2024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4EFE5-92C7-4B3A-8DBE-3E9931DD9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285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34746-0333-4DD0-9ADD-17102FFF8188}" type="datetimeFigureOut">
              <a:rPr lang="ru-RU"/>
              <a:pPr>
                <a:defRPr/>
              </a:pPr>
              <a:t>08.10.2024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78960-CD70-404A-9B91-BCC10DE63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9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748886-4C79-47C9-9B7D-A27E147AC090}" type="datetimeFigureOut">
              <a:rPr lang="ru-RU"/>
              <a:pPr>
                <a:defRPr/>
              </a:pPr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4BA96-668E-4FDE-A397-3792691FA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0F796730-F367-48DC-812B-BD55AF474A70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08.10.2024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DFE0D4"/>
                </a:solidFill>
              </a:defRPr>
            </a:lvl1pPr>
          </a:lstStyle>
          <a:p>
            <a:pPr>
              <a:defRPr/>
            </a:pPr>
            <a:fld id="{82F2B9DE-6FD5-4027-9E47-B5479EC0A066}" type="slidenum"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42925689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851920" y="1772816"/>
            <a:ext cx="5040560" cy="41523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 Бога нация — толпа,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Объединённая пороком,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слепа, или глупа,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Иль, что ещё страшней, — жестока.</a:t>
            </a:r>
            <a:endParaRPr lang="ru-RU" sz="1600" dirty="0">
              <a:solidFill>
                <a:schemeClr val="bg1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пусть на трон взойдёт любой,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Глаголющий высоким слогом.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Толпа останется толпой,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 не обратится к Богу!</a:t>
            </a:r>
            <a:endParaRPr lang="ru-RU" sz="1600" dirty="0">
              <a:solidFill>
                <a:schemeClr val="bg1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Иеромонах Роман (Матюшин)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71" y="3848992"/>
            <a:ext cx="2741747" cy="2833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r="13251" b="21651"/>
          <a:stretch/>
        </p:blipFill>
        <p:spPr>
          <a:xfrm>
            <a:off x="54268" y="-24563"/>
            <a:ext cx="3136249" cy="36004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9671" y="332656"/>
            <a:ext cx="4032448" cy="4896544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625475" y="5229200"/>
            <a:ext cx="3387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dirty="0">
                <a:solidFill>
                  <a:srgbClr val="0070C0"/>
                </a:solidFill>
              </a:rPr>
              <a:t>Владимир принимает решение креститься. </a:t>
            </a: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91038" y="225996"/>
            <a:ext cx="4494212" cy="6375846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95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561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" y="2390775"/>
            <a:ext cx="3755979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56025" y="4513918"/>
            <a:ext cx="3525838" cy="236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4826000" cy="1754188"/>
          </a:xfrm>
          <a:prstGeom prst="rect">
            <a:avLst/>
          </a:prstGeom>
          <a:solidFill>
            <a:srgbClr val="FFD5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b="1">
                <a:solidFill>
                  <a:srgbClr val="0070C0"/>
                </a:solidFill>
              </a:rPr>
              <a:t>После крещения Владимир истребил всех идолов и уничтожил языческие  капища. Главного  идола  славян Перуна по приказу Владимира привязали к конскому хвосту и, волоча через весь город,  били палками, а затем бросили в Днепр. 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93071" y="120650"/>
            <a:ext cx="3718820" cy="454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94760" y="4532313"/>
            <a:ext cx="4194542" cy="232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767338"/>
            <a:ext cx="3989388" cy="509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2"/>
          <p:cNvSpPr txBox="1">
            <a:spLocks noChangeArrowheads="1"/>
          </p:cNvSpPr>
          <p:nvPr/>
        </p:nvSpPr>
        <p:spPr bwMode="auto">
          <a:xfrm>
            <a:off x="179388" y="188913"/>
            <a:ext cx="6480175" cy="1476375"/>
          </a:xfrm>
          <a:prstGeom prst="rect">
            <a:avLst/>
          </a:prstGeom>
          <a:solidFill>
            <a:srgbClr val="9FE6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b="1">
                <a:solidFill>
                  <a:srgbClr val="002060"/>
                </a:solidFill>
              </a:rPr>
              <a:t>В один из  летних дней 988 года Владимир   объявил в Киеве, чтобы все жители явились на реку для принятия крещения. </a:t>
            </a:r>
          </a:p>
          <a:p>
            <a:pPr algn="ctr"/>
            <a:r>
              <a:rPr lang="ru-RU" b="1">
                <a:solidFill>
                  <a:srgbClr val="002060"/>
                </a:solidFill>
              </a:rPr>
              <a:t>«Те же,   кто не придет - будут не любы мне» - сказал князь. </a:t>
            </a:r>
          </a:p>
          <a:p>
            <a:pPr algn="ctr"/>
            <a:r>
              <a:rPr lang="ru-RU" b="1">
                <a:solidFill>
                  <a:srgbClr val="002060"/>
                </a:solidFill>
              </a:rPr>
              <a:t>В назначенный день епископы и священники совершили крещение над народом в присутствии Владимира. </a:t>
            </a:r>
          </a:p>
        </p:txBody>
      </p:sp>
      <p:sp>
        <p:nvSpPr>
          <p:cNvPr id="16392" name="TextBox 3"/>
          <p:cNvSpPr txBox="1">
            <a:spLocks noChangeArrowheads="1"/>
          </p:cNvSpPr>
          <p:nvPr/>
        </p:nvSpPr>
        <p:spPr bwMode="auto">
          <a:xfrm>
            <a:off x="4211638" y="2492375"/>
            <a:ext cx="4537075" cy="708025"/>
          </a:xfrm>
          <a:prstGeom prst="rect">
            <a:avLst/>
          </a:prstGeom>
          <a:solidFill>
            <a:srgbClr val="AB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>
                <a:solidFill>
                  <a:srgbClr val="FF0000"/>
                </a:solidFill>
              </a:rPr>
              <a:t>«В этот день небо и земля ликовали» -  </a:t>
            </a:r>
            <a:r>
              <a:rPr lang="ru-RU" sz="2000" b="1">
                <a:solidFill>
                  <a:srgbClr val="0070C0"/>
                </a:solidFill>
              </a:rPr>
              <a:t>говорит летописец.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800" y="82550"/>
            <a:ext cx="4706112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5100638" y="5872163"/>
            <a:ext cx="3743325" cy="800100"/>
          </a:xfrm>
          <a:prstGeom prst="rect">
            <a:avLst/>
          </a:prstGeom>
          <a:solidFill>
            <a:srgbClr val="00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b="1">
                <a:solidFill>
                  <a:srgbClr val="FF0000"/>
                </a:solidFill>
              </a:rPr>
              <a:t>Крещение Руси, </a:t>
            </a:r>
          </a:p>
          <a:p>
            <a:pPr algn="ctr"/>
            <a:r>
              <a:rPr lang="ru-RU" sz="1400" b="1">
                <a:solidFill>
                  <a:srgbClr val="0070C0"/>
                </a:solidFill>
              </a:rPr>
              <a:t>фреска В.М. Васнецова</a:t>
            </a:r>
          </a:p>
          <a:p>
            <a:pPr algn="ctr"/>
            <a:r>
              <a:rPr lang="ru-RU" sz="1400" b="1">
                <a:solidFill>
                  <a:srgbClr val="0070C0"/>
                </a:solidFill>
              </a:rPr>
              <a:t> во Владимирском соборе Киева. XIX в.</a:t>
            </a:r>
          </a:p>
        </p:txBody>
      </p:sp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5110163" y="1412875"/>
            <a:ext cx="3744912" cy="3138488"/>
          </a:xfrm>
          <a:prstGeom prst="rect">
            <a:avLst/>
          </a:prstGeom>
          <a:solidFill>
            <a:srgbClr val="FFFFAF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>
                <a:solidFill>
                  <a:srgbClr val="FF0000"/>
                </a:solidFill>
              </a:rPr>
              <a:t>«И сошлось людей без числа: вошли в воду и стояли одни по шею, другие по грудь,… малых держа на руках… Священники же стояли творя молитвы. Владимир же… воззрев на небо изрек: «Боже сотворивый небо и землю! Прими этих новых людей».</a:t>
            </a:r>
            <a:r>
              <a:rPr lang="ru-RU"/>
              <a:t> </a:t>
            </a:r>
            <a:r>
              <a:rPr lang="ru-RU" b="1">
                <a:solidFill>
                  <a:srgbClr val="0070C0"/>
                </a:solidFill>
              </a:rPr>
              <a:t>(Преподобный Нестор. «Повесть временных лет»)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388" y="116085"/>
            <a:ext cx="4035425" cy="652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4427538" y="188913"/>
            <a:ext cx="4530725" cy="2584450"/>
          </a:xfrm>
          <a:prstGeom prst="rect">
            <a:avLst/>
          </a:prstGeom>
          <a:solidFill>
            <a:srgbClr val="5DFFA6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>
                <a:solidFill>
                  <a:srgbClr val="7030A0"/>
                </a:solidFill>
              </a:rPr>
              <a:t>Священники из Болгарии – ученики святых Кирилла и Мефодия – принесли на Русь азбуку  и книги. Служба велась на понятном славянском языке. Высокие призывы Евангелия (благой вести) быстро находили отклик в сердцах русских людей,  народная память могла храниться не только в песнях и былинах, но и в летописях</a:t>
            </a: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6763" y="3579548"/>
            <a:ext cx="4232275" cy="282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9063" y="171249"/>
            <a:ext cx="3017665" cy="231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95938" y="170404"/>
            <a:ext cx="3321095" cy="193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28379" y="4332288"/>
            <a:ext cx="3677692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78225" y="2246313"/>
            <a:ext cx="3447682" cy="232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1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62700" y="4695825"/>
            <a:ext cx="2566638" cy="198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1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4296" y="2687638"/>
            <a:ext cx="3846761" cy="201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25800" y="153988"/>
            <a:ext cx="2255715" cy="309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9" name="Picture 1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3188" y="4395788"/>
            <a:ext cx="2469094" cy="240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0" name="Picture 1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1057" y="3225800"/>
            <a:ext cx="1530458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88125" y="1628879"/>
            <a:ext cx="2406650" cy="343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86063" y="4097338"/>
            <a:ext cx="3712157" cy="261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0105" y="204788"/>
            <a:ext cx="2446490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9" name="TextBox 1"/>
          <p:cNvSpPr txBox="1">
            <a:spLocks noChangeArrowheads="1"/>
          </p:cNvSpPr>
          <p:nvPr/>
        </p:nvSpPr>
        <p:spPr bwMode="auto">
          <a:xfrm>
            <a:off x="2930525" y="222250"/>
            <a:ext cx="3424238" cy="3324225"/>
          </a:xfrm>
          <a:prstGeom prst="rect">
            <a:avLst/>
          </a:prstGeom>
          <a:solidFill>
            <a:srgbClr val="FFFFAF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/>
              <a:t>     </a:t>
            </a:r>
            <a:r>
              <a:rPr lang="ru-RU" sz="1600" b="1">
                <a:solidFill>
                  <a:srgbClr val="0070C0"/>
                </a:solidFill>
              </a:rPr>
              <a:t>Для более прочного усвоения христианской веры Владимир открыл сначала в Киеве, а затем и в других городах школы. Князь приказал набирать в них детей бояр для обучения грамоте. Летописец говорит, что матери, отпуская своих детей в неизвестные до той поры школы,  плакали о них, как о мертвых. </a:t>
            </a:r>
          </a:p>
          <a:p>
            <a:r>
              <a:rPr lang="ru-RU" sz="1600" b="1">
                <a:solidFill>
                  <a:srgbClr val="0070C0"/>
                </a:solidFill>
              </a:rPr>
              <a:t>     Сын Владимира Ярослав Мудрый приказал при храмах открывать школы для простого народа.</a:t>
            </a:r>
          </a:p>
        </p:txBody>
      </p:sp>
      <p:sp>
        <p:nvSpPr>
          <p:cNvPr id="26630" name="TextBox 2"/>
          <p:cNvSpPr txBox="1">
            <a:spLocks noChangeArrowheads="1"/>
          </p:cNvSpPr>
          <p:nvPr/>
        </p:nvSpPr>
        <p:spPr bwMode="auto">
          <a:xfrm>
            <a:off x="201613" y="4824413"/>
            <a:ext cx="2449512" cy="1570037"/>
          </a:xfrm>
          <a:prstGeom prst="rect">
            <a:avLst/>
          </a:prstGeom>
          <a:solidFill>
            <a:srgbClr val="FFD5FF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600" b="1">
                <a:solidFill>
                  <a:srgbClr val="0070C0"/>
                </a:solidFill>
              </a:rPr>
              <a:t>В быстро возникавших монастырях сосредотачивались основные силы ученых, писателей, художников того времени.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15519" y="7938"/>
            <a:ext cx="44324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лако 7"/>
          <p:cNvSpPr/>
          <p:nvPr/>
        </p:nvSpPr>
        <p:spPr>
          <a:xfrm>
            <a:off x="779317" y="1347987"/>
            <a:ext cx="4896544" cy="2088951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rgbClr val="93E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«Как 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Х</a:t>
            </a:r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ристианство 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пришло на </a:t>
            </a:r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Русь..»</a:t>
            </a:r>
            <a:endParaRPr lang="ru-RU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53" name="TextBox 9"/>
          <p:cNvSpPr txBox="1">
            <a:spLocks noChangeArrowheads="1"/>
          </p:cNvSpPr>
          <p:nvPr/>
        </p:nvSpPr>
        <p:spPr bwMode="auto">
          <a:xfrm>
            <a:off x="827088" y="800100"/>
            <a:ext cx="46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7504" y="116632"/>
            <a:ext cx="72728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 Black" panose="020B0A04020102020204" pitchFamily="34" charset="0"/>
              </a:rPr>
              <a:t>Воскресная школа при храме святых мучениц Веры, Надежды, Любови и матери их </a:t>
            </a:r>
            <a:r>
              <a:rPr lang="ru-RU" sz="1600" dirty="0">
                <a:latin typeface="Arial Black" panose="020B0A04020102020204" pitchFamily="34" charset="0"/>
              </a:rPr>
              <a:t>С</a:t>
            </a:r>
            <a:r>
              <a:rPr lang="ru-RU" sz="1600" dirty="0" smtClean="0">
                <a:latin typeface="Arial Black" panose="020B0A04020102020204" pitchFamily="34" charset="0"/>
              </a:rPr>
              <a:t>офии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гпт</a:t>
            </a:r>
            <a:r>
              <a:rPr lang="ru-RU" dirty="0" smtClean="0">
                <a:latin typeface="Arial Black" panose="020B0A04020102020204" pitchFamily="34" charset="0"/>
              </a:rPr>
              <a:t> Спирово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295" y="4149080"/>
            <a:ext cx="4248223" cy="23035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 Black" panose="020B0A04020102020204" pitchFamily="34" charset="0"/>
              </a:rPr>
              <a:t>Автор: </a:t>
            </a:r>
            <a:r>
              <a:rPr lang="ru-RU" sz="1600" dirty="0" err="1" smtClean="0">
                <a:latin typeface="Arial Black" panose="020B0A04020102020204" pitchFamily="34" charset="0"/>
              </a:rPr>
              <a:t>Сопижук</a:t>
            </a:r>
            <a:r>
              <a:rPr lang="ru-RU" sz="1600" dirty="0" smtClean="0">
                <a:latin typeface="Arial Black" panose="020B0A04020102020204" pitchFamily="34" charset="0"/>
              </a:rPr>
              <a:t> Анастасия, </a:t>
            </a:r>
          </a:p>
          <a:p>
            <a:pPr algn="ctr"/>
            <a:r>
              <a:rPr lang="ru-RU" sz="1600" dirty="0" smtClean="0">
                <a:latin typeface="Arial Black" panose="020B0A04020102020204" pitchFamily="34" charset="0"/>
              </a:rPr>
              <a:t>ученица воскресной школы при храме святых мучениц Веры, Надежды, Любови и матери их </a:t>
            </a:r>
            <a:r>
              <a:rPr lang="ru-RU" sz="1600" dirty="0" smtClean="0">
                <a:latin typeface="Arial Black" panose="020B0A04020102020204" pitchFamily="34" charset="0"/>
              </a:rPr>
              <a:t>Софии Руководитель</a:t>
            </a:r>
            <a:r>
              <a:rPr lang="ru-RU" sz="1600" dirty="0" smtClean="0">
                <a:latin typeface="Arial Black" panose="020B0A04020102020204" pitchFamily="34" charset="0"/>
              </a:rPr>
              <a:t>: </a:t>
            </a:r>
            <a:r>
              <a:rPr lang="ru-RU" sz="1600" dirty="0" err="1" smtClean="0">
                <a:latin typeface="Arial Black" panose="020B0A04020102020204" pitchFamily="34" charset="0"/>
              </a:rPr>
              <a:t>Галимович</a:t>
            </a:r>
            <a:r>
              <a:rPr lang="ru-RU" sz="1600" dirty="0" smtClean="0">
                <a:latin typeface="Arial Black" panose="020B0A04020102020204" pitchFamily="34" charset="0"/>
              </a:rPr>
              <a:t> С.В.</a:t>
            </a:r>
            <a:endParaRPr lang="ru-RU" sz="16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211960" y="188640"/>
            <a:ext cx="5040560" cy="6984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latin typeface="Arial Black" panose="020B0A04020102020204" pitchFamily="34" charset="0"/>
              </a:rPr>
              <a:t>В крещении — </a:t>
            </a:r>
            <a:r>
              <a:rPr lang="ru-RU" b="1" dirty="0" err="1">
                <a:latin typeface="Arial Black" panose="020B0A04020102020204" pitchFamily="34" charset="0"/>
              </a:rPr>
              <a:t>Еле́на</a:t>
            </a:r>
            <a:r>
              <a:rPr lang="ru-RU" dirty="0">
                <a:latin typeface="Arial Black" panose="020B0A04020102020204" pitchFamily="34" charset="0"/>
              </a:rPr>
              <a:t> — княгиня, правившая Киевской Русью с 945 до 960 года в качестве регента при малолетнем сыне Святославе, после гибели её мужа, киевского князя Игоря Рюриковича. Первая из правителей Руси приняла христианство.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latin typeface="Arial Black" panose="020B0A04020102020204" pitchFamily="34" charset="0"/>
              </a:rPr>
              <a:t>Спустя примерно 140 лет после её смерти древнерусский летописец так выразил отношение к первому правителю Руси, принявшему крещение: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>
                <a:latin typeface="Arial Black" panose="020B0A04020102020204" pitchFamily="34" charset="0"/>
              </a:rPr>
              <a:t>«Была она предвозвестницей христианской земле, как денница перед солнцем, как заря перед рассветом. Она ведь сияла, как луна в ночи; так и она светилась среди язычников, как жемчуг в грязи».</a:t>
            </a:r>
            <a:r>
              <a:rPr lang="ru-RU" dirty="0">
                <a:latin typeface="Arial Black" panose="020B0A04020102020204" pitchFamily="34" charset="0"/>
              </a:rPr>
              <a:t/>
            </a:r>
            <a:br>
              <a:rPr lang="ru-RU" dirty="0">
                <a:latin typeface="Arial Black" panose="020B0A04020102020204" pitchFamily="34" charset="0"/>
              </a:rPr>
            </a:b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5" name="Содержимое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332656"/>
            <a:ext cx="3888556" cy="51112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Скругленный прямоугольник 1"/>
          <p:cNvSpPr/>
          <p:nvPr/>
        </p:nvSpPr>
        <p:spPr>
          <a:xfrm>
            <a:off x="539552" y="6165304"/>
            <a:ext cx="316835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Княгиня Ольга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1175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23850" y="44450"/>
            <a:ext cx="3248025" cy="65278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предки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VII–X вв. были язычниками, у них было много богов. Вот некоторые из них: </a:t>
            </a:r>
          </a:p>
          <a:p>
            <a:pPr eaLnBrk="1" hangingPunct="1">
              <a:spcBef>
                <a:spcPct val="0"/>
              </a:spcBef>
              <a:defRPr/>
            </a:pPr>
            <a:endParaRPr lang="ru-RU" dirty="0" smtClean="0"/>
          </a:p>
          <a:p>
            <a:pPr eaLnBrk="1" hangingPunct="1">
              <a:spcBef>
                <a:spcPct val="0"/>
              </a:spcBef>
              <a:defRPr/>
            </a:pPr>
            <a:endParaRPr lang="ru-RU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0825" y="1406525"/>
          <a:ext cx="3536950" cy="5029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9175"/>
                <a:gridCol w="1807775"/>
              </a:tblGrid>
              <a:tr h="3352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Сварог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69" marR="91469"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бог неба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69" marR="91469" marT="45722" marB="45722"/>
                </a:tc>
              </a:tr>
              <a:tr h="57912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Даждьбог</a:t>
                      </a:r>
                      <a:endParaRPr lang="ru-RU" sz="1600" b="1" dirty="0"/>
                    </a:p>
                  </a:txBody>
                  <a:tcPr marL="91469" marR="91469"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бог Солнца</a:t>
                      </a:r>
                    </a:p>
                    <a:p>
                      <a:pPr algn="ctr"/>
                      <a:endParaRPr lang="ru-RU" sz="1600" b="1" dirty="0"/>
                    </a:p>
                  </a:txBody>
                  <a:tcPr marL="91469" marR="91469" marT="45722" marB="45722"/>
                </a:tc>
              </a:tr>
              <a:tr h="57912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/>
                        <a:t>Стрибог</a:t>
                      </a:r>
                      <a:endParaRPr lang="ru-RU" sz="1600" b="1" dirty="0"/>
                    </a:p>
                  </a:txBody>
                  <a:tcPr marL="91469" marR="91469" marT="45722" marB="4572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бог ветра</a:t>
                      </a:r>
                    </a:p>
                    <a:p>
                      <a:pPr algn="ctr"/>
                      <a:endParaRPr lang="ru-RU" sz="1600" b="1" dirty="0"/>
                    </a:p>
                  </a:txBody>
                  <a:tcPr marL="91469" marR="91469" marT="45722" marB="45722" anchor="ctr"/>
                </a:tc>
              </a:tr>
              <a:tr h="106679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Перун</a:t>
                      </a:r>
                    </a:p>
                  </a:txBody>
                  <a:tcPr marL="91469" marR="91469" marT="45722" marB="4572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бог грома, покровитель дружины </a:t>
                      </a:r>
                    </a:p>
                    <a:p>
                      <a:pPr algn="ctr"/>
                      <a:endParaRPr lang="ru-RU" sz="1600" b="1" dirty="0"/>
                    </a:p>
                  </a:txBody>
                  <a:tcPr marL="91469" marR="91469" marT="45722" marB="45722"/>
                </a:tc>
              </a:tr>
              <a:tr h="1066798">
                <a:tc>
                  <a:txBody>
                    <a:bodyPr/>
                    <a:lstStyle/>
                    <a:p>
                      <a:pPr algn="ctr"/>
                      <a:endParaRPr lang="ru-RU" sz="1600" b="1" dirty="0" smtClean="0"/>
                    </a:p>
                    <a:p>
                      <a:pPr algn="ctr"/>
                      <a:r>
                        <a:rPr lang="ru-RU" sz="1600" b="1" dirty="0" smtClean="0"/>
                        <a:t>Велес </a:t>
                      </a:r>
                      <a:endParaRPr lang="ru-RU" sz="1600" b="1" dirty="0"/>
                    </a:p>
                  </a:txBody>
                  <a:tcPr marL="91469" marR="91469"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бог скота и покровитель пастухов </a:t>
                      </a:r>
                    </a:p>
                    <a:p>
                      <a:pPr algn="ctr"/>
                      <a:endParaRPr lang="ru-RU" sz="1600" b="1" dirty="0"/>
                    </a:p>
                  </a:txBody>
                  <a:tcPr marL="91469" marR="91469" marT="45722" marB="45722"/>
                </a:tc>
              </a:tr>
              <a:tr h="82295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Ярила </a:t>
                      </a:r>
                      <a:endParaRPr lang="ru-RU" sz="1600" b="1" dirty="0"/>
                    </a:p>
                  </a:txBody>
                  <a:tcPr marL="91469" marR="91469" marT="45722" marB="4572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бог весны (или Солнца)</a:t>
                      </a:r>
                    </a:p>
                    <a:p>
                      <a:pPr algn="ctr"/>
                      <a:endParaRPr lang="ru-RU" sz="1600" b="1" dirty="0"/>
                    </a:p>
                  </a:txBody>
                  <a:tcPr marL="91469" marR="91469" marT="45722" marB="45722"/>
                </a:tc>
              </a:tr>
              <a:tr h="57912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Купала </a:t>
                      </a:r>
                      <a:endParaRPr lang="ru-RU" sz="1600" b="1" dirty="0"/>
                    </a:p>
                  </a:txBody>
                  <a:tcPr marL="91469" marR="91469" marT="45722" marB="4572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бог лета </a:t>
                      </a:r>
                    </a:p>
                    <a:p>
                      <a:pPr algn="ctr"/>
                      <a:endParaRPr lang="ru-RU" sz="1600" b="1" dirty="0"/>
                    </a:p>
                  </a:txBody>
                  <a:tcPr marL="91469" marR="91469" marT="45722" marB="45722" anchor="b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29063" y="214313"/>
            <a:ext cx="5000625" cy="621506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i="1" dirty="0">
              <a:solidFill>
                <a:prstClr val="black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i="1" dirty="0">
              <a:solidFill>
                <a:prstClr val="black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i="1" dirty="0">
              <a:solidFill>
                <a:prstClr val="black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i="1" dirty="0">
              <a:solidFill>
                <a:prstClr val="black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i="1" dirty="0">
              <a:solidFill>
                <a:prstClr val="black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i="1" dirty="0">
              <a:solidFill>
                <a:prstClr val="black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i="1" dirty="0">
              <a:solidFill>
                <a:prstClr val="black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i="1" dirty="0">
              <a:solidFill>
                <a:prstClr val="black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i="1" dirty="0">
              <a:solidFill>
                <a:prstClr val="black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prstClr val="black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prstClr val="black"/>
                </a:solidFill>
              </a:rPr>
              <a:t>        В Киеве (в то время столица нашей страны) на видных местах стояли изображения языческих божеств, перед которыми совершались языческие обряды и даже человеческие жертвоприношения. </a:t>
            </a:r>
          </a:p>
        </p:txBody>
      </p:sp>
      <p:pic>
        <p:nvPicPr>
          <p:cNvPr id="1436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85750"/>
            <a:ext cx="42148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8030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41133" y="0"/>
            <a:ext cx="6000221" cy="2665413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02338" y="2746901"/>
            <a:ext cx="3125787" cy="4008973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388" y="-15875"/>
            <a:ext cx="2986298" cy="2697163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700" y="2849664"/>
            <a:ext cx="3006725" cy="3860598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34940" y="4545013"/>
            <a:ext cx="2728070" cy="2165350"/>
          </a:xfrm>
          <a:prstGeom prst="rec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TextBox 1"/>
          <p:cNvSpPr txBox="1">
            <a:spLocks noChangeArrowheads="1"/>
          </p:cNvSpPr>
          <p:nvPr/>
        </p:nvSpPr>
        <p:spPr bwMode="auto">
          <a:xfrm>
            <a:off x="3133725" y="2874963"/>
            <a:ext cx="2647950" cy="1323975"/>
          </a:xfrm>
          <a:prstGeom prst="rect">
            <a:avLst/>
          </a:prstGeom>
          <a:solidFill>
            <a:srgbClr val="9FE6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>
                <a:solidFill>
                  <a:srgbClr val="0070C0"/>
                </a:solidFill>
              </a:rPr>
              <a:t>Владимир строго </a:t>
            </a:r>
          </a:p>
          <a:p>
            <a:pPr algn="ctr"/>
            <a:r>
              <a:rPr lang="ru-RU" sz="2000" b="1">
                <a:solidFill>
                  <a:srgbClr val="0070C0"/>
                </a:solidFill>
              </a:rPr>
              <a:t>соблюдал  языческие </a:t>
            </a:r>
          </a:p>
          <a:p>
            <a:pPr algn="ctr"/>
            <a:r>
              <a:rPr lang="ru-RU" sz="2000" b="1">
                <a:solidFill>
                  <a:srgbClr val="0070C0"/>
                </a:solidFill>
              </a:rPr>
              <a:t>законы и приносил</a:t>
            </a:r>
          </a:p>
          <a:p>
            <a:pPr algn="ctr"/>
            <a:r>
              <a:rPr lang="ru-RU" sz="2000" b="1">
                <a:solidFill>
                  <a:srgbClr val="0070C0"/>
                </a:solidFill>
              </a:rPr>
              <a:t> богам щедрые дары.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0921" y="195263"/>
            <a:ext cx="3666933" cy="269081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4800" y="3159571"/>
            <a:ext cx="2743200" cy="3434457"/>
          </a:xfrm>
          <a:prstGeom prst="rect">
            <a:avLst/>
          </a:prstGeom>
          <a:noFill/>
          <a:ln w="38100">
            <a:solidFill>
              <a:srgbClr val="5DFFA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62450" y="4508500"/>
            <a:ext cx="5552825" cy="212407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11638" y="203397"/>
            <a:ext cx="4683125" cy="170775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4663" y="2344738"/>
            <a:ext cx="4537075" cy="163036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70C0"/>
                </a:solidFill>
                <a:latin typeface="+mn-lt"/>
                <a:cs typeface="+mn-cs"/>
              </a:rPr>
              <a:t>Сомнения князя в языческой вере стали скоро известны. К нему начали приходить с проповедями миссионеры различных вероисповеданий.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6084888" y="290513"/>
            <a:ext cx="2735262" cy="2862262"/>
          </a:xfrm>
          <a:prstGeom prst="rect">
            <a:avLst/>
          </a:prstGeom>
          <a:solidFill>
            <a:srgbClr val="FFFFAF"/>
          </a:solidFill>
          <a:ln w="38100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b="1">
                <a:solidFill>
                  <a:srgbClr val="0070C0"/>
                </a:solidFill>
              </a:rPr>
              <a:t>Дружина и бояре предостерегали Владимира: </a:t>
            </a:r>
            <a:r>
              <a:rPr lang="ru-RU" b="1">
                <a:solidFill>
                  <a:srgbClr val="FF0000"/>
                </a:solidFill>
              </a:rPr>
              <a:t>«Ты сам знаешь князь, что никто своего не хулит, а всегда  хвалят. Если хочешь испытать доподлинно веру их, пошли людей разумных испытать на месте, чья вера лучше».</a:t>
            </a:r>
          </a:p>
        </p:txBody>
      </p:sp>
      <p:pic>
        <p:nvPicPr>
          <p:cNvPr id="1024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0825" y="188913"/>
            <a:ext cx="5543550" cy="3067050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60975" y="3391733"/>
            <a:ext cx="3559175" cy="219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0847" y="3375025"/>
            <a:ext cx="2746331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48013" y="4292600"/>
            <a:ext cx="2087562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По их совету Владимир отправил послов в разные страны.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6802" y="120650"/>
            <a:ext cx="2797809" cy="2090738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7950" y="117302"/>
            <a:ext cx="5829300" cy="6550372"/>
          </a:xfrm>
          <a:prstGeom prst="rect">
            <a:avLst/>
          </a:prstGeom>
          <a:noFill/>
          <a:ln w="57150">
            <a:solidFill>
              <a:srgbClr val="FFF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37265" y="5749925"/>
            <a:ext cx="1489044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56325" y="2420938"/>
            <a:ext cx="2798763" cy="3170237"/>
          </a:xfrm>
          <a:prstGeom prst="rect">
            <a:avLst/>
          </a:prstGeom>
          <a:solidFill>
            <a:srgbClr val="FFFFAF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Вернувшись, они рассказали,  что более всего поразила их вера греческая.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+mn-lt"/>
                <a:cs typeface="+mn-cs"/>
              </a:rPr>
              <a:t>«Когда стояли мы на их богослужении, то не знали, где были: на небе или на земле… Воистину там был сам Бог!»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819" y="2284413"/>
            <a:ext cx="58007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75823" y="3054350"/>
            <a:ext cx="3267691" cy="378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7950" y="188913"/>
            <a:ext cx="1638528" cy="264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2411413" y="1423988"/>
            <a:ext cx="432117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>
                <a:solidFill>
                  <a:srgbClr val="0070C0"/>
                </a:solidFill>
              </a:rPr>
              <a:t>Тут и бояре вспомнили о княгине Ольге, сказав Владимиру: </a:t>
            </a:r>
            <a:r>
              <a:rPr lang="ru-RU" sz="2000" b="1">
                <a:solidFill>
                  <a:srgbClr val="FF0000"/>
                </a:solidFill>
              </a:rPr>
              <a:t>«Если бы плох был закон греческий, то Ольга  - бабка твоя мудрейшая из всех людей,  не приняла бы его».</a:t>
            </a:r>
          </a:p>
        </p:txBody>
      </p:sp>
      <p:sp>
        <p:nvSpPr>
          <p:cNvPr id="5" name="Облако 4"/>
          <p:cNvSpPr/>
          <p:nvPr/>
        </p:nvSpPr>
        <p:spPr>
          <a:xfrm>
            <a:off x="2195513" y="188913"/>
            <a:ext cx="1223962" cy="582612"/>
          </a:xfrm>
          <a:prstGeom prst="cloud">
            <a:avLst/>
          </a:prstGeom>
          <a:solidFill>
            <a:schemeClr val="bg2"/>
          </a:solidFill>
          <a:ln>
            <a:solidFill>
              <a:srgbClr val="B7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4859338" y="138113"/>
            <a:ext cx="2016125" cy="633412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rgbClr val="B7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623</Words>
  <Application>Microsoft Office PowerPoint</Application>
  <PresentationFormat>Экран (4:3)</PresentationFormat>
  <Paragraphs>66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Calibri</vt:lpstr>
      <vt:lpstr>Cambria</vt:lpstr>
      <vt:lpstr>Rockwell</vt:lpstr>
      <vt:lpstr>Times New Roman</vt:lpstr>
      <vt:lpstr>Wingdings 2</vt:lpstr>
      <vt:lpstr>Тема Office</vt:lpstr>
      <vt:lpstr>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ДОМ</cp:lastModifiedBy>
  <cp:revision>82</cp:revision>
  <dcterms:created xsi:type="dcterms:W3CDTF">2012-05-23T11:24:35Z</dcterms:created>
  <dcterms:modified xsi:type="dcterms:W3CDTF">2024-10-08T18:42:06Z</dcterms:modified>
</cp:coreProperties>
</file>